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C83A9-8E32-AD4E-950A-BF814016DC90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4C62-A80F-4D46-8CE5-A2A69C49901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40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4C62-A80F-4D46-8CE5-A2A69C49901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7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4C62-A80F-4D46-8CE5-A2A69C49901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7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4C62-A80F-4D46-8CE5-A2A69C49901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7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4C62-A80F-4D46-8CE5-A2A69C49901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7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4C62-A80F-4D46-8CE5-A2A69C49901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7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4C62-A80F-4D46-8CE5-A2A69C49901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7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4C62-A80F-4D46-8CE5-A2A69C49901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71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4C62-A80F-4D46-8CE5-A2A69C499019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7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17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34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04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70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9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2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29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97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72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00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81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C09E-32F7-FD4F-97A7-9AC1FC88CE9E}" type="datetimeFigureOut">
              <a:rPr lang="it-IT" smtClean="0"/>
              <a:t>14/12/11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76999-5FC3-B240-A844-82996F4F842E}" type="slidenum">
              <a:rPr lang="it-IT" smtClean="0"/>
              <a:t>‹n.›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72076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Risorsa Parco: giornata di studio. Nicolosi, 14 dicembre 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290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78806" y="1716683"/>
            <a:ext cx="75863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Lo studio conclude il progetto </a:t>
            </a:r>
            <a:r>
              <a:rPr lang="it-IT" b="1" dirty="0" smtClean="0"/>
              <a:t>Turismo Verde</a:t>
            </a:r>
            <a:r>
              <a:rPr lang="it-IT" dirty="0" smtClean="0"/>
              <a:t>, progetto che nasce dal comune intento delle regioni Toscana e Sicilia di dare piena valorizzazione ai territori ed alle tradizioni attraverso la riscoperta delle peculiarità del loro vasto patrimonio naturale.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Parco di per sé risulta essere un </a:t>
            </a:r>
            <a:r>
              <a:rPr lang="it-IT" b="1" dirty="0" smtClean="0"/>
              <a:t>Sistema Turistico per definizione</a:t>
            </a:r>
            <a:r>
              <a:rPr lang="it-IT" dirty="0" smtClean="0"/>
              <a:t>.</a:t>
            </a:r>
          </a:p>
          <a:p>
            <a:r>
              <a:rPr lang="it-IT" dirty="0" smtClean="0"/>
              <a:t>Un </a:t>
            </a:r>
            <a:r>
              <a:rPr lang="it-IT" dirty="0"/>
              <a:t>sistema che dal parco può avere una caratterizzazione e </a:t>
            </a:r>
            <a:r>
              <a:rPr lang="it-IT" dirty="0" smtClean="0"/>
              <a:t>differenziazione rispetto ad altri ambiti </a:t>
            </a:r>
            <a:r>
              <a:rPr lang="it-IT" dirty="0"/>
              <a:t>“rurali”.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parco è stata </a:t>
            </a:r>
            <a:r>
              <a:rPr lang="it-IT" b="1" dirty="0"/>
              <a:t>una risorsa o una difficoltà </a:t>
            </a:r>
            <a:r>
              <a:rPr lang="it-IT" dirty="0"/>
              <a:t>per l’attività imprenditoriale? E per il futuro quale vantaggio è possibile trarre dal posizionamento? Allo stesso tempo, il sistema parco può avere favorito la nascita d’iniziative imprenditoriali particolari, creato occupazione legata ai servizi al turista?</a:t>
            </a:r>
          </a:p>
        </p:txBody>
      </p:sp>
    </p:spTree>
    <p:extLst>
      <p:ext uri="{BB962C8B-B14F-4D97-AF65-F5344CB8AC3E}">
        <p14:creationId xmlns:p14="http://schemas.microsoft.com/office/powerpoint/2010/main" val="234282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7457" y="1291893"/>
            <a:ext cx="86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 risultati ufficiali per la Toscana non mostrano andamento positivo nel breve termine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819400"/>
            <a:ext cx="90043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5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68" y="2933698"/>
            <a:ext cx="6301365" cy="147599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7457" y="1291893"/>
            <a:ext cx="86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Il campione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922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7457" y="1291893"/>
            <a:ext cx="86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La struttura dimensionale degli agriturismo è diversa tra Sicilia e Toscana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60" y="2127327"/>
            <a:ext cx="6531999" cy="46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13" y="1744319"/>
            <a:ext cx="7897836" cy="511199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7457" y="1291893"/>
            <a:ext cx="86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In Toscana prevalgono caratteristiche strutturali, in Sicilia contenutistiche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856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0" y="1589869"/>
            <a:ext cx="8069678" cy="525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7457" y="1291893"/>
            <a:ext cx="86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In Sicilia c’è una maggior cultura verso le certificazioni ambientali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882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42" y="1850742"/>
            <a:ext cx="7791594" cy="493199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7457" y="1291893"/>
            <a:ext cx="86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Dal suo sito è possibile prenotare on line?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676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921"/>
            <a:ext cx="9144000" cy="447114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7457" y="1291893"/>
            <a:ext cx="8674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quali tra i seguenti gruppi di clienti sono importanti attualmente per la sua struttura e quali ritiene importanti per i prossimi cinque anni?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932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7" y="2354035"/>
            <a:ext cx="7991995" cy="45039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77745"/>
            <a:ext cx="4584700" cy="27559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57457" y="880029"/>
            <a:ext cx="3810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In Sicilia un cliente che cerca di più </a:t>
            </a:r>
            <a:r>
              <a:rPr lang="it-IT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esperienza </a:t>
            </a:r>
            <a:r>
              <a:rPr lang="it-IT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 tradizione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523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Canali di massa per la distribuzione delle imprese toscane e canali tradizionali per le imprese Siciliane. Agenzia di viaggio potrebbe essere un  </a:t>
            </a:r>
            <a:r>
              <a:rPr lang="it-IT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agente dello sviluppo territoriale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133877"/>
            <a:ext cx="8140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quale andamento delle presenze ha registrato negli ultimi 5 anni?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60" y="2493943"/>
            <a:ext cx="855551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78806" y="2437445"/>
            <a:ext cx="75863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Sono stati studiati: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Il contesto socio economico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Gli effetti della presenza del parco sui risultati delle imprese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Le best </a:t>
            </a:r>
            <a:r>
              <a:rPr lang="it-IT" dirty="0" err="1" smtClean="0"/>
              <a:t>practices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675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In base alla sua percezione, quale variazione percentuale delle presenze ha registrato nel nel</a:t>
            </a:r>
            <a:br>
              <a:rPr lang="it-IT" dirty="0"/>
            </a:br>
            <a:r>
              <a:rPr lang="it-IT" dirty="0"/>
              <a:t>corso della stagione estiva 2011 (periodo giugno – settembre</a:t>
            </a:r>
            <a:r>
              <a:rPr lang="it-IT" dirty="0" smtClean="0"/>
              <a:t>)?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2248866"/>
            <a:ext cx="78867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1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Parte del territorio del comune dove opera la sua struttura, ricade all’interno di un Parco. Relativamente a quanto avvenuto fino ad oggi, lei ritiene che questo abbia:</a:t>
            </a:r>
            <a:r>
              <a:rPr lang="it-IT" dirty="0"/>
              <a:t>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8" y="1681787"/>
            <a:ext cx="8594944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6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Partendo dalla situazione attuale e guardando ai prossimi 5 anni, lei ritiene che il Parco possa essere, per la sua attività:</a:t>
            </a:r>
            <a:r>
              <a:rPr lang="it-IT" dirty="0"/>
              <a:t>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6" y="1733872"/>
            <a:ext cx="8818528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4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Se alla domanda precedente ha risposto un valore aggiunto, a patto che si avverassero alcune condizioni, potrebbe indicarci molto brevemente quali?</a:t>
            </a:r>
            <a:r>
              <a:rPr lang="it-IT" dirty="0"/>
              <a:t>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46" y="1526355"/>
            <a:ext cx="7738700" cy="53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7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Lei condivide le limitazioni imposte dall’Ente Parco?</a:t>
            </a:r>
            <a:r>
              <a:rPr lang="it-IT" dirty="0"/>
              <a:t>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82" y="1672623"/>
            <a:ext cx="7523999" cy="49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Secondo lei, tra le funzioni dell’Ente gestore del Parco, deve rientrare anche la promozione turistica del territorio?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30" y="1574800"/>
            <a:ext cx="7969740" cy="4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5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Secondo lei, tra le funzioni dell’Ente gestore del Parco, deve rientrare anche lo stimolo alla nascita di reti di imprese?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94796"/>
            <a:ext cx="8423999" cy="47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0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Come definirebbe il suo rapporto con l’Ente gestore del Parco?</a:t>
            </a:r>
            <a:r>
              <a:rPr lang="it-IT" dirty="0"/>
              <a:t>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1815379"/>
            <a:ext cx="90043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9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7457" y="880029"/>
            <a:ext cx="8378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Ci indichi per favore il suo parere su queste affermazioni:</a:t>
            </a:r>
            <a:r>
              <a:rPr lang="it-IT" dirty="0"/>
              <a:t>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1162"/>
            <a:ext cx="9144000" cy="55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&amp;MI magazine0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" y="1607645"/>
            <a:ext cx="3736755" cy="5149395"/>
          </a:xfrm>
          <a:prstGeom prst="rect">
            <a:avLst/>
          </a:prstGeom>
        </p:spPr>
      </p:pic>
      <p:pic>
        <p:nvPicPr>
          <p:cNvPr id="10" name="Immagine 9" descr="mm20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10" y="1607645"/>
            <a:ext cx="3761007" cy="4924296"/>
          </a:xfrm>
          <a:prstGeom prst="rect">
            <a:avLst/>
          </a:prstGeom>
        </p:spPr>
      </p:pic>
      <p:pic>
        <p:nvPicPr>
          <p:cNvPr id="7" name="Immagine 6" descr="LuxGreenRi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63" y="3814191"/>
            <a:ext cx="4246186" cy="271775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17825" y="998154"/>
            <a:ext cx="727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Cosa propone il mercato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8443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7457" y="1291893"/>
            <a:ext cx="8674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dimensione media dei parchi siciliani è sensibilmente maggiore di quella Toscana. Per quelli indagati il rapporto è circa 2:3 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2" y="3126250"/>
            <a:ext cx="8777964" cy="10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GreenHotel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554"/>
            <a:ext cx="4018716" cy="5391446"/>
          </a:xfrm>
          <a:prstGeom prst="rect">
            <a:avLst/>
          </a:prstGeom>
        </p:spPr>
      </p:pic>
      <p:pic>
        <p:nvPicPr>
          <p:cNvPr id="5" name="Immagine 4" descr="GreenHotel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20" y="1466554"/>
            <a:ext cx="2056421" cy="5391446"/>
          </a:xfrm>
          <a:prstGeom prst="rect">
            <a:avLst/>
          </a:prstGeom>
        </p:spPr>
      </p:pic>
      <p:pic>
        <p:nvPicPr>
          <p:cNvPr id="6" name="Immagine 5" descr="GreenHotel0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16" y="1466554"/>
            <a:ext cx="2206103" cy="5391446"/>
          </a:xfrm>
          <a:prstGeom prst="rect">
            <a:avLst/>
          </a:prstGeom>
        </p:spPr>
      </p:pic>
      <p:pic>
        <p:nvPicPr>
          <p:cNvPr id="7" name="Immagine 6" descr="Scandic0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79" y="3111455"/>
            <a:ext cx="2453234" cy="32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7457" y="1291893"/>
            <a:ext cx="8674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dimensione media dei parchi siciliani è sensibilmente maggiore di quella Toscana. Per quelli indagati il rapporto è circa 2:3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2100"/>
            <a:ext cx="9144000" cy="11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9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7457" y="1291893"/>
            <a:ext cx="86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In Toscana la popolazione è più anziana che in Sicilia e tendente all’invecchiamento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45" y="2103299"/>
            <a:ext cx="7200000" cy="45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3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7457" y="1291893"/>
            <a:ext cx="86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La situazione occupazionale in Sicilia è migliore della media regionale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2" y="2870188"/>
            <a:ext cx="8280797" cy="1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1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60" y="1874740"/>
            <a:ext cx="8640000" cy="463559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7457" y="1291893"/>
            <a:ext cx="86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In Sicilia il tasso di occupazione è più basso, la Toscana ha più lavoratori autonomi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042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97955"/>
            <a:ext cx="6692900" cy="47498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7457" y="1291893"/>
            <a:ext cx="8674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L’offerta turistica è cresciuta più in Sicilia che in Toscana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20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25" y="1822568"/>
            <a:ext cx="7778898" cy="502249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7457" y="1291893"/>
            <a:ext cx="8674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La Sicilia è caratterizzata da alberghi di categoria superiore e da B&amp;B, la Toscana punta di più sull’agriturismo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7" y="2229412"/>
            <a:ext cx="3060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563</Words>
  <Application>Microsoft Macintosh PowerPoint</Application>
  <PresentationFormat>Presentazione su schermo (4:3)</PresentationFormat>
  <Paragraphs>46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 Billi</dc:creator>
  <cp:lastModifiedBy>Sandro Billi</cp:lastModifiedBy>
  <cp:revision>24</cp:revision>
  <dcterms:created xsi:type="dcterms:W3CDTF">2011-12-13T10:41:08Z</dcterms:created>
  <dcterms:modified xsi:type="dcterms:W3CDTF">2011-12-14T00:37:09Z</dcterms:modified>
</cp:coreProperties>
</file>